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 id="2147483744" r:id="rId3"/>
    <p:sldMasterId id="2147483762" r:id="rId4"/>
  </p:sldMasterIdLst>
  <p:notesMasterIdLst>
    <p:notesMasterId r:id="rId20"/>
  </p:notesMasterIdLst>
  <p:sldIdLst>
    <p:sldId id="256" r:id="rId5"/>
    <p:sldId id="257" r:id="rId6"/>
    <p:sldId id="258" r:id="rId7"/>
    <p:sldId id="266" r:id="rId8"/>
    <p:sldId id="259" r:id="rId9"/>
    <p:sldId id="260" r:id="rId10"/>
    <p:sldId id="270" r:id="rId11"/>
    <p:sldId id="261" r:id="rId12"/>
    <p:sldId id="262" r:id="rId13"/>
    <p:sldId id="263" r:id="rId14"/>
    <p:sldId id="267" r:id="rId15"/>
    <p:sldId id="265" r:id="rId16"/>
    <p:sldId id="264"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C7BA2B-CCDC-451D-A31F-516B2CE34EE5}" v="20" dt="2025-09-07T07:29:07.7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0" autoAdjust="0"/>
    <p:restoredTop sz="94660"/>
  </p:normalViewPr>
  <p:slideViewPr>
    <p:cSldViewPr snapToGrid="0">
      <p:cViewPr varScale="1">
        <p:scale>
          <a:sx n="72" d="100"/>
          <a:sy n="72" d="100"/>
        </p:scale>
        <p:origin x="5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chaudhary" userId="3a95cbe3e4e9392b" providerId="LiveId" clId="{8037265B-C9E6-425F-B117-7D2BA6C0992E}"/>
    <pc:docChg chg="undo custSel addSld modSld sldOrd">
      <pc:chgData name="shivam chaudhary" userId="3a95cbe3e4e9392b" providerId="LiveId" clId="{8037265B-C9E6-425F-B117-7D2BA6C0992E}" dt="2025-09-07T07:31:54.335" v="996" actId="14100"/>
      <pc:docMkLst>
        <pc:docMk/>
      </pc:docMkLst>
      <pc:sldChg chg="modSp mod">
        <pc:chgData name="shivam chaudhary" userId="3a95cbe3e4e9392b" providerId="LiveId" clId="{8037265B-C9E6-425F-B117-7D2BA6C0992E}" dt="2025-09-07T07:29:47.305" v="981" actId="2711"/>
        <pc:sldMkLst>
          <pc:docMk/>
          <pc:sldMk cId="1133196418" sldId="256"/>
        </pc:sldMkLst>
        <pc:spChg chg="mod">
          <ac:chgData name="shivam chaudhary" userId="3a95cbe3e4e9392b" providerId="LiveId" clId="{8037265B-C9E6-425F-B117-7D2BA6C0992E}" dt="2025-09-06T06:55:40.717" v="225" actId="339"/>
          <ac:spMkLst>
            <pc:docMk/>
            <pc:sldMk cId="1133196418" sldId="256"/>
            <ac:spMk id="2" creationId="{64B71F4D-4934-DC56-518B-5C1A6AA7114D}"/>
          </ac:spMkLst>
        </pc:spChg>
        <pc:spChg chg="mod">
          <ac:chgData name="shivam chaudhary" userId="3a95cbe3e4e9392b" providerId="LiveId" clId="{8037265B-C9E6-425F-B117-7D2BA6C0992E}" dt="2025-09-07T07:29:47.305" v="981" actId="2711"/>
          <ac:spMkLst>
            <pc:docMk/>
            <pc:sldMk cId="1133196418" sldId="256"/>
            <ac:spMk id="3" creationId="{19227FE9-D999-0389-9BF8-A212BD46815D}"/>
          </ac:spMkLst>
        </pc:spChg>
      </pc:sldChg>
      <pc:sldChg chg="modSp mod">
        <pc:chgData name="shivam chaudhary" userId="3a95cbe3e4e9392b" providerId="LiveId" clId="{8037265B-C9E6-425F-B117-7D2BA6C0992E}" dt="2025-09-07T07:31:10.265" v="990" actId="115"/>
        <pc:sldMkLst>
          <pc:docMk/>
          <pc:sldMk cId="4022712682" sldId="257"/>
        </pc:sldMkLst>
        <pc:spChg chg="mod">
          <ac:chgData name="shivam chaudhary" userId="3a95cbe3e4e9392b" providerId="LiveId" clId="{8037265B-C9E6-425F-B117-7D2BA6C0992E}" dt="2025-09-07T07:31:10.265" v="990" actId="115"/>
          <ac:spMkLst>
            <pc:docMk/>
            <pc:sldMk cId="4022712682" sldId="257"/>
            <ac:spMk id="4" creationId="{B6BC0150-AA69-6CE8-01F5-5202744E4CF3}"/>
          </ac:spMkLst>
        </pc:spChg>
      </pc:sldChg>
      <pc:sldChg chg="modSp mod">
        <pc:chgData name="shivam chaudhary" userId="3a95cbe3e4e9392b" providerId="LiveId" clId="{8037265B-C9E6-425F-B117-7D2BA6C0992E}" dt="2025-09-07T07:31:22.887" v="992" actId="255"/>
        <pc:sldMkLst>
          <pc:docMk/>
          <pc:sldMk cId="441749961" sldId="258"/>
        </pc:sldMkLst>
        <pc:spChg chg="mod">
          <ac:chgData name="shivam chaudhary" userId="3a95cbe3e4e9392b" providerId="LiveId" clId="{8037265B-C9E6-425F-B117-7D2BA6C0992E}" dt="2025-09-07T07:31:22.887" v="992" actId="255"/>
          <ac:spMkLst>
            <pc:docMk/>
            <pc:sldMk cId="441749961" sldId="258"/>
            <ac:spMk id="4" creationId="{7CA3D727-9A20-FA6A-70F6-DC92D5481084}"/>
          </ac:spMkLst>
        </pc:spChg>
      </pc:sldChg>
      <pc:sldChg chg="modSp mod">
        <pc:chgData name="shivam chaudhary" userId="3a95cbe3e4e9392b" providerId="LiveId" clId="{8037265B-C9E6-425F-B117-7D2BA6C0992E}" dt="2025-09-06T06:50:19.896" v="12" actId="1038"/>
        <pc:sldMkLst>
          <pc:docMk/>
          <pc:sldMk cId="1828195113" sldId="259"/>
        </pc:sldMkLst>
        <pc:picChg chg="mod">
          <ac:chgData name="shivam chaudhary" userId="3a95cbe3e4e9392b" providerId="LiveId" clId="{8037265B-C9E6-425F-B117-7D2BA6C0992E}" dt="2025-09-06T06:50:19.896" v="12" actId="1038"/>
          <ac:picMkLst>
            <pc:docMk/>
            <pc:sldMk cId="1828195113" sldId="259"/>
            <ac:picMk id="3" creationId="{D50972D0-1479-17CE-72B4-AA67B9160ECC}"/>
          </ac:picMkLst>
        </pc:picChg>
      </pc:sldChg>
      <pc:sldChg chg="modSp mod">
        <pc:chgData name="shivam chaudhary" userId="3a95cbe3e4e9392b" providerId="LiveId" clId="{8037265B-C9E6-425F-B117-7D2BA6C0992E}" dt="2025-09-06T06:51:04.379" v="46" actId="1076"/>
        <pc:sldMkLst>
          <pc:docMk/>
          <pc:sldMk cId="621323472" sldId="260"/>
        </pc:sldMkLst>
        <pc:spChg chg="mod">
          <ac:chgData name="shivam chaudhary" userId="3a95cbe3e4e9392b" providerId="LiveId" clId="{8037265B-C9E6-425F-B117-7D2BA6C0992E}" dt="2025-09-06T06:51:04.379" v="46" actId="1076"/>
          <ac:spMkLst>
            <pc:docMk/>
            <pc:sldMk cId="621323472" sldId="260"/>
            <ac:spMk id="4" creationId="{A0C5A271-C3F1-6BAB-E2DC-D0214AECA7DA}"/>
          </ac:spMkLst>
        </pc:spChg>
      </pc:sldChg>
      <pc:sldChg chg="addSp modSp mod">
        <pc:chgData name="shivam chaudhary" userId="3a95cbe3e4e9392b" providerId="LiveId" clId="{8037265B-C9E6-425F-B117-7D2BA6C0992E}" dt="2025-09-07T03:27:07.092" v="776" actId="14100"/>
        <pc:sldMkLst>
          <pc:docMk/>
          <pc:sldMk cId="694727736" sldId="261"/>
        </pc:sldMkLst>
        <pc:spChg chg="mod">
          <ac:chgData name="shivam chaudhary" userId="3a95cbe3e4e9392b" providerId="LiveId" clId="{8037265B-C9E6-425F-B117-7D2BA6C0992E}" dt="2025-09-06T06:52:32.678" v="136" actId="20577"/>
          <ac:spMkLst>
            <pc:docMk/>
            <pc:sldMk cId="694727736" sldId="261"/>
            <ac:spMk id="5" creationId="{70E00CF1-1242-00A2-E211-96BD06C74D64}"/>
          </ac:spMkLst>
        </pc:spChg>
        <pc:picChg chg="add mod modCrop">
          <ac:chgData name="shivam chaudhary" userId="3a95cbe3e4e9392b" providerId="LiveId" clId="{8037265B-C9E6-425F-B117-7D2BA6C0992E}" dt="2025-09-07T03:27:07.092" v="776" actId="14100"/>
          <ac:picMkLst>
            <pc:docMk/>
            <pc:sldMk cId="694727736" sldId="261"/>
            <ac:picMk id="4" creationId="{0E01C0B9-E817-E286-40DF-C25C4A606903}"/>
          </ac:picMkLst>
        </pc:picChg>
      </pc:sldChg>
      <pc:sldChg chg="modSp mod">
        <pc:chgData name="shivam chaudhary" userId="3a95cbe3e4e9392b" providerId="LiveId" clId="{8037265B-C9E6-425F-B117-7D2BA6C0992E}" dt="2025-09-06T06:53:25.104" v="219" actId="20577"/>
        <pc:sldMkLst>
          <pc:docMk/>
          <pc:sldMk cId="463938610" sldId="262"/>
        </pc:sldMkLst>
        <pc:spChg chg="mod">
          <ac:chgData name="shivam chaudhary" userId="3a95cbe3e4e9392b" providerId="LiveId" clId="{8037265B-C9E6-425F-B117-7D2BA6C0992E}" dt="2025-09-06T06:53:25.104" v="219" actId="20577"/>
          <ac:spMkLst>
            <pc:docMk/>
            <pc:sldMk cId="463938610" sldId="262"/>
            <ac:spMk id="5" creationId="{ECE52C0D-73B3-79A6-79F5-9AC91A643A01}"/>
          </ac:spMkLst>
        </pc:spChg>
      </pc:sldChg>
      <pc:sldChg chg="addSp modSp mod">
        <pc:chgData name="shivam chaudhary" userId="3a95cbe3e4e9392b" providerId="LiveId" clId="{8037265B-C9E6-425F-B117-7D2BA6C0992E}" dt="2025-09-07T07:31:54.335" v="996" actId="14100"/>
        <pc:sldMkLst>
          <pc:docMk/>
          <pc:sldMk cId="3460149489" sldId="266"/>
        </pc:sldMkLst>
        <pc:spChg chg="add mod">
          <ac:chgData name="shivam chaudhary" userId="3a95cbe3e4e9392b" providerId="LiveId" clId="{8037265B-C9E6-425F-B117-7D2BA6C0992E}" dt="2025-09-07T02:34:30.501" v="475" actId="1076"/>
          <ac:spMkLst>
            <pc:docMk/>
            <pc:sldMk cId="3460149489" sldId="266"/>
            <ac:spMk id="4" creationId="{E3278FD5-68B5-88EB-1F21-716080031563}"/>
          </ac:spMkLst>
        </pc:spChg>
        <pc:picChg chg="add mod modCrop">
          <ac:chgData name="shivam chaudhary" userId="3a95cbe3e4e9392b" providerId="LiveId" clId="{8037265B-C9E6-425F-B117-7D2BA6C0992E}" dt="2025-09-07T07:31:54.335" v="996" actId="14100"/>
          <ac:picMkLst>
            <pc:docMk/>
            <pc:sldMk cId="3460149489" sldId="266"/>
            <ac:picMk id="3" creationId="{8E80E7F0-3DD6-A4FF-CF80-FD22F63A869B}"/>
          </ac:picMkLst>
        </pc:picChg>
      </pc:sldChg>
      <pc:sldChg chg="addSp delSp modSp new mod ord">
        <pc:chgData name="shivam chaudhary" userId="3a95cbe3e4e9392b" providerId="LiveId" clId="{8037265B-C9E6-425F-B117-7D2BA6C0992E}" dt="2025-09-07T02:47:04.499" v="628" actId="255"/>
        <pc:sldMkLst>
          <pc:docMk/>
          <pc:sldMk cId="279443890" sldId="267"/>
        </pc:sldMkLst>
        <pc:spChg chg="add mod">
          <ac:chgData name="shivam chaudhary" userId="3a95cbe3e4e9392b" providerId="LiveId" clId="{8037265B-C9E6-425F-B117-7D2BA6C0992E}" dt="2025-09-07T02:46:04.872" v="589" actId="14100"/>
          <ac:spMkLst>
            <pc:docMk/>
            <pc:sldMk cId="279443890" sldId="267"/>
            <ac:spMk id="4" creationId="{C15775EF-A1E2-7944-47DB-81BE6B5E9581}"/>
          </ac:spMkLst>
        </pc:spChg>
        <pc:spChg chg="add mod">
          <ac:chgData name="shivam chaudhary" userId="3a95cbe3e4e9392b" providerId="LiveId" clId="{8037265B-C9E6-425F-B117-7D2BA6C0992E}" dt="2025-09-07T02:47:04.499" v="628" actId="255"/>
          <ac:spMkLst>
            <pc:docMk/>
            <pc:sldMk cId="279443890" sldId="267"/>
            <ac:spMk id="9" creationId="{B3BF1295-4DF2-7424-A972-1750DCF7B5DE}"/>
          </ac:spMkLst>
        </pc:spChg>
        <pc:picChg chg="add del mod modCrop">
          <ac:chgData name="shivam chaudhary" userId="3a95cbe3e4e9392b" providerId="LiveId" clId="{8037265B-C9E6-425F-B117-7D2BA6C0992E}" dt="2025-09-07T02:42:06.388" v="554" actId="478"/>
          <ac:picMkLst>
            <pc:docMk/>
            <pc:sldMk cId="279443890" sldId="267"/>
            <ac:picMk id="3" creationId="{29969383-ECB3-8DBC-1FF8-A83A31770293}"/>
          </ac:picMkLst>
        </pc:picChg>
        <pc:picChg chg="add mod modCrop">
          <ac:chgData name="shivam chaudhary" userId="3a95cbe3e4e9392b" providerId="LiveId" clId="{8037265B-C9E6-425F-B117-7D2BA6C0992E}" dt="2025-09-07T02:46:22.540" v="594" actId="14100"/>
          <ac:picMkLst>
            <pc:docMk/>
            <pc:sldMk cId="279443890" sldId="267"/>
            <ac:picMk id="6" creationId="{FD55AF73-BE55-46B3-FE2C-A951C5458569}"/>
          </ac:picMkLst>
        </pc:picChg>
        <pc:picChg chg="add mod modCrop">
          <ac:chgData name="shivam chaudhary" userId="3a95cbe3e4e9392b" providerId="LiveId" clId="{8037265B-C9E6-425F-B117-7D2BA6C0992E}" dt="2025-09-07T02:46:15.265" v="592" actId="14100"/>
          <ac:picMkLst>
            <pc:docMk/>
            <pc:sldMk cId="279443890" sldId="267"/>
            <ac:picMk id="8" creationId="{846E244E-BFAE-A318-457B-6C97B7179E95}"/>
          </ac:picMkLst>
        </pc:picChg>
      </pc:sldChg>
      <pc:sldChg chg="addSp modSp new mod">
        <pc:chgData name="shivam chaudhary" userId="3a95cbe3e4e9392b" providerId="LiveId" clId="{8037265B-C9E6-425F-B117-7D2BA6C0992E}" dt="2025-09-07T03:18:54.012" v="767" actId="1076"/>
        <pc:sldMkLst>
          <pc:docMk/>
          <pc:sldMk cId="3601283174" sldId="268"/>
        </pc:sldMkLst>
        <pc:spChg chg="add mod">
          <ac:chgData name="shivam chaudhary" userId="3a95cbe3e4e9392b" providerId="LiveId" clId="{8037265B-C9E6-425F-B117-7D2BA6C0992E}" dt="2025-09-07T03:18:54.012" v="767" actId="1076"/>
          <ac:spMkLst>
            <pc:docMk/>
            <pc:sldMk cId="3601283174" sldId="268"/>
            <ac:spMk id="4" creationId="{79013857-AB60-AA44-0087-36DB4AAF6A1A}"/>
          </ac:spMkLst>
        </pc:spChg>
        <pc:picChg chg="add mod modCrop">
          <ac:chgData name="shivam chaudhary" userId="3a95cbe3e4e9392b" providerId="LiveId" clId="{8037265B-C9E6-425F-B117-7D2BA6C0992E}" dt="2025-09-07T02:54:05.295" v="636" actId="14100"/>
          <ac:picMkLst>
            <pc:docMk/>
            <pc:sldMk cId="3601283174" sldId="268"/>
            <ac:picMk id="3" creationId="{21B41273-6030-1E54-F31C-640ADC2BBCF6}"/>
          </ac:picMkLst>
        </pc:picChg>
      </pc:sldChg>
      <pc:sldChg chg="addSp modSp new mod">
        <pc:chgData name="shivam chaudhary" userId="3a95cbe3e4e9392b" providerId="LiveId" clId="{8037265B-C9E6-425F-B117-7D2BA6C0992E}" dt="2025-09-07T03:30:06.789" v="794" actId="1076"/>
        <pc:sldMkLst>
          <pc:docMk/>
          <pc:sldMk cId="2833450929" sldId="269"/>
        </pc:sldMkLst>
        <pc:spChg chg="add mod">
          <ac:chgData name="shivam chaudhary" userId="3a95cbe3e4e9392b" providerId="LiveId" clId="{8037265B-C9E6-425F-B117-7D2BA6C0992E}" dt="2025-09-07T03:30:06.789" v="794" actId="1076"/>
          <ac:spMkLst>
            <pc:docMk/>
            <pc:sldMk cId="2833450929" sldId="269"/>
            <ac:spMk id="2" creationId="{B3DFD860-C1EA-6CDB-BBE5-5103CC5E33FF}"/>
          </ac:spMkLst>
        </pc:spChg>
      </pc:sldChg>
      <pc:sldChg chg="addSp modSp new mod ord">
        <pc:chgData name="shivam chaudhary" userId="3a95cbe3e4e9392b" providerId="LiveId" clId="{8037265B-C9E6-425F-B117-7D2BA6C0992E}" dt="2025-09-07T07:17:13.429" v="978" actId="14100"/>
        <pc:sldMkLst>
          <pc:docMk/>
          <pc:sldMk cId="1465234234" sldId="270"/>
        </pc:sldMkLst>
        <pc:spChg chg="add mod">
          <ac:chgData name="shivam chaudhary" userId="3a95cbe3e4e9392b" providerId="LiveId" clId="{8037265B-C9E6-425F-B117-7D2BA6C0992E}" dt="2025-09-07T03:37:35.750" v="975" actId="20577"/>
          <ac:spMkLst>
            <pc:docMk/>
            <pc:sldMk cId="1465234234" sldId="270"/>
            <ac:spMk id="4" creationId="{62F4E827-08B1-340A-981D-99D62419BC7D}"/>
          </ac:spMkLst>
        </pc:spChg>
        <pc:picChg chg="add mod modCrop">
          <ac:chgData name="shivam chaudhary" userId="3a95cbe3e4e9392b" providerId="LiveId" clId="{8037265B-C9E6-425F-B117-7D2BA6C0992E}" dt="2025-09-07T07:17:13.429" v="978" actId="14100"/>
          <ac:picMkLst>
            <pc:docMk/>
            <pc:sldMk cId="1465234234" sldId="270"/>
            <ac:picMk id="3" creationId="{2C0EDCD0-85EC-9CFD-FBFE-CCEDC7D30F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EC3C1-7CC3-4873-B7FA-CE12599D1186}" type="datetimeFigureOut">
              <a:rPr lang="en-IN" smtClean="0"/>
              <a:t>07-09-2025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61483-1E87-4FE2-BDD7-705FFA70D8E9}" type="slidenum">
              <a:rPr lang="en-IN" smtClean="0"/>
              <a:t>‹#›</a:t>
            </a:fld>
            <a:endParaRPr lang="en-IN"/>
          </a:p>
        </p:txBody>
      </p:sp>
    </p:spTree>
    <p:extLst>
      <p:ext uri="{BB962C8B-B14F-4D97-AF65-F5344CB8AC3E}">
        <p14:creationId xmlns:p14="http://schemas.microsoft.com/office/powerpoint/2010/main" val="245248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861483-1E87-4FE2-BDD7-705FFA70D8E9}" type="slidenum">
              <a:rPr lang="en-IN" smtClean="0"/>
              <a:t>6</a:t>
            </a:fld>
            <a:endParaRPr lang="en-IN"/>
          </a:p>
        </p:txBody>
      </p:sp>
    </p:spTree>
    <p:extLst>
      <p:ext uri="{BB962C8B-B14F-4D97-AF65-F5344CB8AC3E}">
        <p14:creationId xmlns:p14="http://schemas.microsoft.com/office/powerpoint/2010/main" val="3871900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CDC7-AB3F-2766-07FC-25D70B77D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CC6CD8-BC3B-AA6C-2247-9A148A266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3ADC1C-FFED-5EF8-193D-69100B1B9397}"/>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B1EAAC48-0E18-E505-33A4-43E3058BE0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6EB65F-9895-855C-F65F-A5C18217BD25}"/>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8198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F8DF-F10D-EBEC-1270-2C06D0C786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8E2A58-0A5D-602D-9759-B1B75DA740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11F279-EDFF-B294-58A8-8C359E27B1E7}"/>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522D6A4F-FEEF-F12F-3E50-A424CAE5F6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2BBDB5-222A-EB7C-505A-6BF875BB5775}"/>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41353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1BF587-6337-19F8-61F4-A7E6E80ACC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95E6A4-87F5-A51D-A8A0-4C34DCECD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A60B84-83ED-3333-2B80-F2D77FBCB97A}"/>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844F0981-54B6-6AE5-E819-7653ECCF5B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0098B3-0AAA-A7FD-F0A3-C9BAD107C082}"/>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493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08416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856352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413479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331361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128001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90B87E-5AA9-4BF3-B9F2-0A864D102A89}" type="datetimeFigureOut">
              <a:rPr lang="en-IN" smtClean="0"/>
              <a:t>07-09-2025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641470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0B87E-5AA9-4BF3-B9F2-0A864D102A89}" type="datetimeFigureOut">
              <a:rPr lang="en-IN" smtClean="0"/>
              <a:t>07-09-2025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817215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24768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9D9D-CC21-8283-E5EF-9C98EEB7E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E1C49B-3FC8-CFB2-8828-9051F23B56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A4210-9B05-1A19-8234-8C2DE2D36FE1}"/>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0E8E23FF-EEC1-6BA9-659B-3118D1D79D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7CF41B-72FE-AF02-3CFD-F775306BDB70}"/>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748208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592219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4139138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718744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820810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66694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781147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93639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77374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4073173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937769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B6C6-13BB-0B84-A039-E676825566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BBC451-59EC-B6C5-C5AE-061A9E159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92E8A3-6D2C-D4B4-C608-ACC62AAC0428}"/>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C58DB8E6-F2B9-5077-0D21-75EEF755A1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43FE01-F942-3317-CD5C-BA4974C0E7DC}"/>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662892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791005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938479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2189001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173434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90B87E-5AA9-4BF3-B9F2-0A864D102A89}" type="datetimeFigureOut">
              <a:rPr lang="en-IN" smtClean="0"/>
              <a:t>07-09-2025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369789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0B87E-5AA9-4BF3-B9F2-0A864D102A89}" type="datetimeFigureOut">
              <a:rPr lang="en-IN" smtClean="0"/>
              <a:t>07-09-2025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8358873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6687636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4168567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761184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57979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EC41-D918-0CF8-8117-1BEA1EE8C7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D4B94B-1987-6545-756E-D7646EC8A1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736804-C56F-1D3F-A79C-148611DE8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29BF92-2F51-6A2B-73C1-47C8C0484123}"/>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a:extLst>
              <a:ext uri="{FF2B5EF4-FFF2-40B4-BE49-F238E27FC236}">
                <a16:creationId xmlns:a16="http://schemas.microsoft.com/office/drawing/2014/main" id="{C2026435-0C80-28EC-06A0-650EA86ABB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399865-C18A-3D39-15FD-1C5751A88AA1}"/>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2232452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18109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50242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52491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491420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4903240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0962914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329568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885477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082858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89742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294D-3CF9-3596-6002-3979D898D2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562467-F57C-C936-AE64-A6E38C8AB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052766-F1BC-09AA-A62F-05486CA21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9DF1B1-0C5B-0BB2-6C3D-05BA14237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F5D3E-AF2F-AD6B-F28B-4ABD91C458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66500E-1569-5662-F659-5A6762EA6E3B}"/>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a:extLst>
              <a:ext uri="{FF2B5EF4-FFF2-40B4-BE49-F238E27FC236}">
                <a16:creationId xmlns:a16="http://schemas.microsoft.com/office/drawing/2014/main" id="{F1F036E0-17D5-7D6D-5248-8B08EDC49F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1B6C50-A1E8-D5F4-F204-DEF2DB792854}"/>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710827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544912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90B87E-5AA9-4BF3-B9F2-0A864D102A89}" type="datetimeFigureOut">
              <a:rPr lang="en-IN" smtClean="0"/>
              <a:t>07-09-2025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4992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0B87E-5AA9-4BF3-B9F2-0A864D102A89}" type="datetimeFigureOut">
              <a:rPr lang="en-IN" smtClean="0"/>
              <a:t>07-09-2025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2288751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0572078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9530956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8103627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26011801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340344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9317981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371785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CB3D-4B6B-6BD7-D675-FCDAE5C474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0840BB-CC47-F144-38DB-8BC3FE444B26}"/>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4" name="Footer Placeholder 3">
            <a:extLst>
              <a:ext uri="{FF2B5EF4-FFF2-40B4-BE49-F238E27FC236}">
                <a16:creationId xmlns:a16="http://schemas.microsoft.com/office/drawing/2014/main" id="{A3E1A00E-621C-13DB-3FB6-DC66A9D1F5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1C0E1D-9EF1-2868-F56F-DA5424A6392B}"/>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573443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90B87E-5AA9-4BF3-B9F2-0A864D102A89}" type="datetimeFigureOut">
              <a:rPr lang="en-IN" smtClean="0"/>
              <a:t>07-09-2025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291752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124496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A90B87E-5AA9-4BF3-B9F2-0A864D102A89}" type="datetimeFigureOut">
              <a:rPr lang="en-IN" smtClean="0"/>
              <a:t>07-09-2025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61334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3E1364-2F58-B0A4-796C-89C79B18ED92}"/>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3" name="Footer Placeholder 2">
            <a:extLst>
              <a:ext uri="{FF2B5EF4-FFF2-40B4-BE49-F238E27FC236}">
                <a16:creationId xmlns:a16="http://schemas.microsoft.com/office/drawing/2014/main" id="{6FE5A766-A38E-8716-7CB2-1896ED55D3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E6A1DF-099A-8A55-EFBF-039D6AE9A57E}"/>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470403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F3D-2834-E064-A698-6CA67BABD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3C2613-CE6B-0033-044A-12A756327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7E24F5-B483-A605-7EFC-337691D23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94C4D-3C24-1219-2118-3CED3B070118}"/>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a:extLst>
              <a:ext uri="{FF2B5EF4-FFF2-40B4-BE49-F238E27FC236}">
                <a16:creationId xmlns:a16="http://schemas.microsoft.com/office/drawing/2014/main" id="{993CAE7D-B521-0E82-52BD-C567D27446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72275A-5506-4C53-FB5B-4B9E5673FDB4}"/>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313678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A575-53D0-BBEC-91F6-60BFF4E3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970BA9-EEAE-4C1E-1D4C-5CED601E5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289C76-A079-3FE1-403F-9DCF1006E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2026B-13E9-FAE9-B286-C19340B5DBA1}"/>
              </a:ext>
            </a:extLst>
          </p:cNvPr>
          <p:cNvSpPr>
            <a:spLocks noGrp="1"/>
          </p:cNvSpPr>
          <p:nvPr>
            <p:ph type="dt" sz="half" idx="10"/>
          </p:nvPr>
        </p:nvSpPr>
        <p:spPr/>
        <p:txBody>
          <a:bodyPr/>
          <a:lstStyle/>
          <a:p>
            <a:fld id="{1A90B87E-5AA9-4BF3-B9F2-0A864D102A89}" type="datetimeFigureOut">
              <a:rPr lang="en-IN" smtClean="0"/>
              <a:t>07-09-2025</a:t>
            </a:fld>
            <a:endParaRPr lang="en-IN"/>
          </a:p>
        </p:txBody>
      </p:sp>
      <p:sp>
        <p:nvSpPr>
          <p:cNvPr id="6" name="Footer Placeholder 5">
            <a:extLst>
              <a:ext uri="{FF2B5EF4-FFF2-40B4-BE49-F238E27FC236}">
                <a16:creationId xmlns:a16="http://schemas.microsoft.com/office/drawing/2014/main" id="{FD47F43A-8197-31B2-F663-EC91E41261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6E0664-3046-0919-8A0F-12AAB45B76EB}"/>
              </a:ext>
            </a:extLst>
          </p:cNvPr>
          <p:cNvSpPr>
            <a:spLocks noGrp="1"/>
          </p:cNvSpPr>
          <p:nvPr>
            <p:ph type="sldNum" sz="quarter" idx="12"/>
          </p:nvPr>
        </p:nvSpPr>
        <p:spPr/>
        <p:txBody>
          <a:bodyPr/>
          <a:lstStyle/>
          <a:p>
            <a:fld id="{39A84B4E-50EA-4A4A-BAE2-F228557F4C58}" type="slidenum">
              <a:rPr lang="en-IN" smtClean="0"/>
              <a:t>‹#›</a:t>
            </a:fld>
            <a:endParaRPr lang="en-IN"/>
          </a:p>
        </p:txBody>
      </p:sp>
    </p:spTree>
    <p:extLst>
      <p:ext uri="{BB962C8B-B14F-4D97-AF65-F5344CB8AC3E}">
        <p14:creationId xmlns:p14="http://schemas.microsoft.com/office/powerpoint/2010/main" val="17737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jpe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3580CF-5921-78C3-1B0C-3242E36E0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4D845E-721A-90C0-A1BF-A1E6D667A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5F6598-2C86-5222-DA77-531670DEB3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90B87E-5AA9-4BF3-B9F2-0A864D102A89}" type="datetimeFigureOut">
              <a:rPr lang="en-IN" smtClean="0"/>
              <a:t>07-09-2025</a:t>
            </a:fld>
            <a:endParaRPr lang="en-IN"/>
          </a:p>
        </p:txBody>
      </p:sp>
      <p:sp>
        <p:nvSpPr>
          <p:cNvPr id="5" name="Footer Placeholder 4">
            <a:extLst>
              <a:ext uri="{FF2B5EF4-FFF2-40B4-BE49-F238E27FC236}">
                <a16:creationId xmlns:a16="http://schemas.microsoft.com/office/drawing/2014/main" id="{4D4C580F-BC53-55C5-2DDF-2583EC70A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8DC03B8-2EE4-71DC-8E78-5D706F9731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A84B4E-50EA-4A4A-BAE2-F228557F4C58}" type="slidenum">
              <a:rPr lang="en-IN" smtClean="0"/>
              <a:t>‹#›</a:t>
            </a:fld>
            <a:endParaRPr lang="en-IN"/>
          </a:p>
        </p:txBody>
      </p:sp>
    </p:spTree>
    <p:extLst>
      <p:ext uri="{BB962C8B-B14F-4D97-AF65-F5344CB8AC3E}">
        <p14:creationId xmlns:p14="http://schemas.microsoft.com/office/powerpoint/2010/main" val="213976999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A90B87E-5AA9-4BF3-B9F2-0A864D102A89}" type="datetimeFigureOut">
              <a:rPr lang="en-IN" smtClean="0"/>
              <a:t>07-09-2025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9A84B4E-50EA-4A4A-BAE2-F228557F4C58}" type="slidenum">
              <a:rPr lang="en-IN" smtClean="0"/>
              <a:t>‹#›</a:t>
            </a:fld>
            <a:endParaRPr lang="en-IN"/>
          </a:p>
        </p:txBody>
      </p:sp>
    </p:spTree>
    <p:extLst>
      <p:ext uri="{BB962C8B-B14F-4D97-AF65-F5344CB8AC3E}">
        <p14:creationId xmlns:p14="http://schemas.microsoft.com/office/powerpoint/2010/main" val="426725126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A90B87E-5AA9-4BF3-B9F2-0A864D102A89}" type="datetimeFigureOut">
              <a:rPr lang="en-IN" smtClean="0"/>
              <a:t>07-09-2025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9A84B4E-50EA-4A4A-BAE2-F228557F4C58}" type="slidenum">
              <a:rPr lang="en-IN" smtClean="0"/>
              <a:t>‹#›</a:t>
            </a:fld>
            <a:endParaRPr lang="en-IN"/>
          </a:p>
        </p:txBody>
      </p:sp>
    </p:spTree>
    <p:extLst>
      <p:ext uri="{BB962C8B-B14F-4D97-AF65-F5344CB8AC3E}">
        <p14:creationId xmlns:p14="http://schemas.microsoft.com/office/powerpoint/2010/main" val="34517696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A90B87E-5AA9-4BF3-B9F2-0A864D102A89}" type="datetimeFigureOut">
              <a:rPr lang="en-IN" smtClean="0"/>
              <a:t>07-09-2025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9A84B4E-50EA-4A4A-BAE2-F228557F4C58}" type="slidenum">
              <a:rPr lang="en-IN" smtClean="0"/>
              <a:t>‹#›</a:t>
            </a:fld>
            <a:endParaRPr lang="en-IN"/>
          </a:p>
        </p:txBody>
      </p:sp>
    </p:spTree>
    <p:extLst>
      <p:ext uri="{BB962C8B-B14F-4D97-AF65-F5344CB8AC3E}">
        <p14:creationId xmlns:p14="http://schemas.microsoft.com/office/powerpoint/2010/main" val="119509334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1F4D-4934-DC56-518B-5C1A6AA7114D}"/>
              </a:ext>
            </a:extLst>
          </p:cNvPr>
          <p:cNvSpPr>
            <a:spLocks noGrp="1"/>
          </p:cNvSpPr>
          <p:nvPr>
            <p:ph type="ctrTitle"/>
          </p:nvPr>
        </p:nvSpPr>
        <p:spPr>
          <a:xfrm>
            <a:off x="2440132" y="1"/>
            <a:ext cx="7311736" cy="1600200"/>
          </a:xfrm>
          <a:solidFill>
            <a:schemeClr val="accent5">
              <a:lumMod val="20000"/>
              <a:lumOff val="80000"/>
            </a:schemeClr>
          </a:solidFill>
          <a:ln>
            <a:solidFill>
              <a:schemeClr val="tx1"/>
            </a:solidFill>
          </a:ln>
          <a:effectLst>
            <a:outerShdw blurRad="63500" sx="102000" sy="102000" algn="ctr" rotWithShape="0">
              <a:prstClr val="black">
                <a:alpha val="40000"/>
              </a:prstClr>
            </a:outerShdw>
          </a:effectLst>
          <a:scene3d>
            <a:camera prst="orthographicFront">
              <a:rot lat="0" lon="0" rev="0"/>
            </a:camera>
            <a:lightRig rig="soft" dir="t">
              <a:rot lat="0" lon="0" rev="0"/>
            </a:lightRig>
          </a:scene3d>
          <a:sp3d contourW="44450" prstMaterial="matte">
            <a:bevelT w="63500" h="63500" prst="hardEdge"/>
            <a:contourClr>
              <a:srgbClr val="FFFFFF"/>
            </a:contourClr>
          </a:sp3d>
        </p:spPr>
        <p:txBody>
          <a:bodyPr>
            <a:normAutofit fontScale="90000"/>
          </a:bodyPr>
          <a:lstStyle/>
          <a:p>
            <a:r>
              <a:rPr lang="en-US" dirty="0"/>
              <a:t>Northwind Data </a:t>
            </a:r>
            <a:br>
              <a:rPr lang="en-US" dirty="0"/>
            </a:br>
            <a:r>
              <a:rPr lang="en-US" dirty="0"/>
              <a:t>Sales Analysis Project</a:t>
            </a:r>
            <a:endParaRPr lang="en-IN" dirty="0"/>
          </a:p>
        </p:txBody>
      </p:sp>
      <p:sp>
        <p:nvSpPr>
          <p:cNvPr id="3" name="Subtitle 2">
            <a:extLst>
              <a:ext uri="{FF2B5EF4-FFF2-40B4-BE49-F238E27FC236}">
                <a16:creationId xmlns:a16="http://schemas.microsoft.com/office/drawing/2014/main" id="{19227FE9-D999-0389-9BF8-A212BD46815D}"/>
              </a:ext>
            </a:extLst>
          </p:cNvPr>
          <p:cNvSpPr>
            <a:spLocks noGrp="1"/>
          </p:cNvSpPr>
          <p:nvPr>
            <p:ph type="subTitle" idx="1"/>
          </p:nvPr>
        </p:nvSpPr>
        <p:spPr>
          <a:xfrm>
            <a:off x="1226126" y="2001838"/>
            <a:ext cx="9739747" cy="4741862"/>
          </a:xfrm>
        </p:spPr>
        <p:txBody>
          <a:bodyPr>
            <a:normAutofit/>
          </a:bodyPr>
          <a:lstStyle/>
          <a:p>
            <a:pPr algn="l"/>
            <a:r>
              <a:rPr lang="en-US" b="1" u="sng" dirty="0">
                <a:latin typeface="Calibri" panose="020F0502020204030204" pitchFamily="34" charset="0"/>
                <a:cs typeface="Calibri" panose="020F0502020204030204" pitchFamily="34" charset="0"/>
              </a:rPr>
              <a:t>About </a:t>
            </a:r>
            <a:r>
              <a:rPr lang="en-US" b="1"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The Northwind database contains the sales data for a fictitious company called “Northwind Traders,” which imports and exports specialty foods from around the world.</a:t>
            </a:r>
            <a:r>
              <a:rPr lang="en-US" sz="2000" dirty="0"/>
              <a:t> </a:t>
            </a:r>
            <a:r>
              <a:rPr lang="en-US" sz="2000" dirty="0">
                <a:latin typeface="Calibri" panose="020F0502020204030204" pitchFamily="34" charset="0"/>
                <a:cs typeface="Calibri" panose="020F0502020204030204" pitchFamily="34" charset="0"/>
              </a:rPr>
              <a:t>This project showcases how business insights can be derived using data analysis and visualization in Power BI.</a:t>
            </a:r>
          </a:p>
          <a:p>
            <a:pPr algn="l"/>
            <a:endParaRPr lang="en-US" sz="2000" b="1" u="sng" dirty="0">
              <a:latin typeface="Calibri" panose="020F0502020204030204" pitchFamily="34" charset="0"/>
              <a:cs typeface="Calibri" panose="020F0502020204030204" pitchFamily="34" charset="0"/>
            </a:endParaRPr>
          </a:p>
          <a:p>
            <a:pPr algn="l"/>
            <a:r>
              <a:rPr lang="en-US" b="1" u="sng" dirty="0">
                <a:latin typeface="Calibri" panose="020F0502020204030204" pitchFamily="34" charset="0"/>
                <a:cs typeface="Calibri" panose="020F0502020204030204" pitchFamily="34" charset="0"/>
              </a:rPr>
              <a:t>Objective </a:t>
            </a:r>
            <a:r>
              <a:rPr lang="en-US" b="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The purpose of this project is to provide a comprehensive view of business performance of Northwind by analyzing sales, customer behavior, inventory levels, employee productivity, shipping efficiency, and supplier contributions to support data-driven decision making.</a:t>
            </a:r>
          </a:p>
          <a:p>
            <a:pPr algn="l"/>
            <a:endParaRPr lang="en-US" sz="2000" dirty="0">
              <a:latin typeface="Calibri" panose="020F0502020204030204" pitchFamily="34" charset="0"/>
              <a:cs typeface="Calibri" panose="020F0502020204030204" pitchFamily="34" charset="0"/>
            </a:endParaRPr>
          </a:p>
          <a:p>
            <a:pPr algn="l"/>
            <a:r>
              <a:rPr lang="en-US" sz="2000" b="1" u="sng" dirty="0">
                <a:latin typeface="Calibri" panose="020F0502020204030204" pitchFamily="34" charset="0"/>
                <a:cs typeface="Calibri" panose="020F0502020204030204" pitchFamily="34" charset="0"/>
              </a:rPr>
              <a:t>Tools used </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Power BI, SQL, Excel.</a:t>
            </a:r>
          </a:p>
          <a:p>
            <a:pPr algn="l"/>
            <a:endParaRPr lang="en-US" sz="2000" dirty="0">
              <a:latin typeface="Calibri" panose="020F0502020204030204" pitchFamily="34" charset="0"/>
              <a:cs typeface="Calibri" panose="020F0502020204030204" pitchFamily="34" charset="0"/>
            </a:endParaRPr>
          </a:p>
          <a:p>
            <a:pPr algn="r"/>
            <a:r>
              <a:rPr lang="en-US" sz="2000" b="1" dirty="0">
                <a:latin typeface="Calibri" panose="020F0502020204030204" pitchFamily="34" charset="0"/>
                <a:cs typeface="Calibri" panose="020F0502020204030204" pitchFamily="34" charset="0"/>
              </a:rPr>
              <a:t>Name :- </a:t>
            </a:r>
            <a:r>
              <a:rPr lang="en-US" sz="2000" dirty="0">
                <a:latin typeface="Calibri" panose="020F0502020204030204" pitchFamily="34" charset="0"/>
                <a:cs typeface="Calibri" panose="020F0502020204030204" pitchFamily="34" charset="0"/>
              </a:rPr>
              <a:t>Gaurav Kumar</a:t>
            </a:r>
            <a:endParaRPr lang="en-US" sz="2000" b="1" dirty="0">
              <a:latin typeface="Calibri" panose="020F0502020204030204" pitchFamily="34" charset="0"/>
              <a:cs typeface="Calibri" panose="020F0502020204030204" pitchFamily="34" charset="0"/>
            </a:endParaRPr>
          </a:p>
          <a:p>
            <a:pPr algn="l"/>
            <a:endParaRPr lang="en-US" sz="2000"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3196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54D08-0914-5122-D6AD-0B1CFB06B033}"/>
              </a:ext>
            </a:extLst>
          </p:cNvPr>
          <p:cNvPicPr>
            <a:picLocks noChangeAspect="1"/>
          </p:cNvPicPr>
          <p:nvPr/>
        </p:nvPicPr>
        <p:blipFill>
          <a:blip r:embed="rId2"/>
          <a:srcRect l="13845" t="19734" r="17901" b="12228"/>
          <a:stretch>
            <a:fillRect/>
          </a:stretch>
        </p:blipFill>
        <p:spPr>
          <a:xfrm>
            <a:off x="0" y="0"/>
            <a:ext cx="12192000" cy="5018809"/>
          </a:xfrm>
          <a:prstGeom prst="rect">
            <a:avLst/>
          </a:prstGeom>
        </p:spPr>
      </p:pic>
      <p:sp>
        <p:nvSpPr>
          <p:cNvPr id="5" name="TextBox 4">
            <a:extLst>
              <a:ext uri="{FF2B5EF4-FFF2-40B4-BE49-F238E27FC236}">
                <a16:creationId xmlns:a16="http://schemas.microsoft.com/office/drawing/2014/main" id="{262F15CD-89F7-14B8-CC20-CCDDE106E633}"/>
              </a:ext>
            </a:extLst>
          </p:cNvPr>
          <p:cNvSpPr txBox="1"/>
          <p:nvPr/>
        </p:nvSpPr>
        <p:spPr>
          <a:xfrm>
            <a:off x="0" y="5093283"/>
            <a:ext cx="10443821" cy="1754326"/>
          </a:xfrm>
          <a:prstGeom prst="rect">
            <a:avLst/>
          </a:prstGeom>
          <a:noFill/>
        </p:spPr>
        <p:txBody>
          <a:bodyPr wrap="none" rtlCol="0">
            <a:spAutoFit/>
          </a:bodyPr>
          <a:lstStyle/>
          <a:p>
            <a:r>
              <a:rPr lang="en-US" dirty="0"/>
              <a:t>Employee Dashboard helps tracking the performance of employees by providing different insights like :</a:t>
            </a:r>
          </a:p>
          <a:p>
            <a:pPr marL="342900" indent="-342900">
              <a:buAutoNum type="arabicPeriod"/>
            </a:pPr>
            <a:r>
              <a:rPr lang="en-US" dirty="0"/>
              <a:t>Total Sales trend over time.</a:t>
            </a:r>
          </a:p>
          <a:p>
            <a:pPr marL="342900" indent="-342900">
              <a:buAutoNum type="arabicPeriod"/>
            </a:pPr>
            <a:r>
              <a:rPr lang="en-US" dirty="0"/>
              <a:t>Total sales by different employees and top employee by sales.</a:t>
            </a:r>
          </a:p>
          <a:p>
            <a:pPr marL="342900" indent="-342900">
              <a:buAutoNum type="arabicPeriod"/>
            </a:pPr>
            <a:r>
              <a:rPr lang="en-US" dirty="0"/>
              <a:t>Target of sales set by company and the achieved sales value.</a:t>
            </a:r>
          </a:p>
          <a:p>
            <a:pPr marL="342900" indent="-342900">
              <a:buAutoNum type="arabicPeriod"/>
            </a:pPr>
            <a:r>
              <a:rPr lang="en-US" dirty="0"/>
              <a:t>Orders handled by employees.</a:t>
            </a:r>
          </a:p>
          <a:p>
            <a:pPr marL="342900" indent="-342900">
              <a:buAutoNum type="arabicPeriod"/>
            </a:pPr>
            <a:r>
              <a:rPr lang="en-US" dirty="0"/>
              <a:t>It helps in effectively manage employee performance and selecting the best performing employees.</a:t>
            </a:r>
          </a:p>
        </p:txBody>
      </p:sp>
    </p:spTree>
    <p:extLst>
      <p:ext uri="{BB962C8B-B14F-4D97-AF65-F5344CB8AC3E}">
        <p14:creationId xmlns:p14="http://schemas.microsoft.com/office/powerpoint/2010/main" val="335243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llout: Left Arrow 3">
            <a:extLst>
              <a:ext uri="{FF2B5EF4-FFF2-40B4-BE49-F238E27FC236}">
                <a16:creationId xmlns:a16="http://schemas.microsoft.com/office/drawing/2014/main" id="{C15775EF-A1E2-7944-47DB-81BE6B5E9581}"/>
              </a:ext>
            </a:extLst>
          </p:cNvPr>
          <p:cNvSpPr/>
          <p:nvPr/>
        </p:nvSpPr>
        <p:spPr>
          <a:xfrm>
            <a:off x="8572500" y="0"/>
            <a:ext cx="3619500" cy="2971799"/>
          </a:xfrm>
          <a:prstGeom prst="left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tx1"/>
                </a:solidFill>
              </a:rPr>
              <a:t>Total Count of Employees by their job title</a:t>
            </a:r>
            <a:endParaRPr lang="en-IN" sz="2400" dirty="0">
              <a:solidFill>
                <a:schemeClr val="tx1"/>
              </a:solidFill>
            </a:endParaRPr>
          </a:p>
        </p:txBody>
      </p:sp>
      <p:pic>
        <p:nvPicPr>
          <p:cNvPr id="6" name="Picture 5">
            <a:extLst>
              <a:ext uri="{FF2B5EF4-FFF2-40B4-BE49-F238E27FC236}">
                <a16:creationId xmlns:a16="http://schemas.microsoft.com/office/drawing/2014/main" id="{FD55AF73-BE55-46B3-FE2C-A951C5458569}"/>
              </a:ext>
            </a:extLst>
          </p:cNvPr>
          <p:cNvPicPr>
            <a:picLocks noChangeAspect="1"/>
          </p:cNvPicPr>
          <p:nvPr/>
        </p:nvPicPr>
        <p:blipFill>
          <a:blip r:embed="rId2"/>
          <a:srcRect l="4431" t="19849" r="31903" b="12576"/>
          <a:stretch>
            <a:fillRect/>
          </a:stretch>
        </p:blipFill>
        <p:spPr>
          <a:xfrm>
            <a:off x="-1" y="1"/>
            <a:ext cx="8229599" cy="3117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46E244E-BFAE-A318-457B-6C97B7179E95}"/>
              </a:ext>
            </a:extLst>
          </p:cNvPr>
          <p:cNvPicPr>
            <a:picLocks noChangeAspect="1"/>
          </p:cNvPicPr>
          <p:nvPr/>
        </p:nvPicPr>
        <p:blipFill>
          <a:blip r:embed="rId3"/>
          <a:srcRect l="4517" t="19546" r="31818" b="12121"/>
          <a:stretch>
            <a:fillRect/>
          </a:stretch>
        </p:blipFill>
        <p:spPr>
          <a:xfrm>
            <a:off x="51954" y="3325091"/>
            <a:ext cx="8177645" cy="3532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Arrow: Left 8">
            <a:extLst>
              <a:ext uri="{FF2B5EF4-FFF2-40B4-BE49-F238E27FC236}">
                <a16:creationId xmlns:a16="http://schemas.microsoft.com/office/drawing/2014/main" id="{B3BF1295-4DF2-7424-A972-1750DCF7B5DE}"/>
              </a:ext>
            </a:extLst>
          </p:cNvPr>
          <p:cNvSpPr/>
          <p:nvPr/>
        </p:nvSpPr>
        <p:spPr>
          <a:xfrm>
            <a:off x="8572500" y="3688773"/>
            <a:ext cx="3619500" cy="2545775"/>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dirty="0"/>
              <a:t>Tenure Of Employees</a:t>
            </a:r>
            <a:endParaRPr lang="en-IN" sz="2200" dirty="0"/>
          </a:p>
        </p:txBody>
      </p:sp>
    </p:spTree>
    <p:extLst>
      <p:ext uri="{BB962C8B-B14F-4D97-AF65-F5344CB8AC3E}">
        <p14:creationId xmlns:p14="http://schemas.microsoft.com/office/powerpoint/2010/main" val="27944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18804-8962-F4A7-ED8D-76CB232C6145}"/>
              </a:ext>
            </a:extLst>
          </p:cNvPr>
          <p:cNvPicPr>
            <a:picLocks noChangeAspect="1"/>
          </p:cNvPicPr>
          <p:nvPr/>
        </p:nvPicPr>
        <p:blipFill>
          <a:blip r:embed="rId2"/>
          <a:srcRect l="13892" t="19697" r="18012" b="12273"/>
          <a:stretch>
            <a:fillRect/>
          </a:stretch>
        </p:blipFill>
        <p:spPr>
          <a:xfrm>
            <a:off x="0" y="0"/>
            <a:ext cx="12192000" cy="5257800"/>
          </a:xfrm>
          <a:prstGeom prst="rect">
            <a:avLst/>
          </a:prstGeom>
        </p:spPr>
      </p:pic>
      <p:sp>
        <p:nvSpPr>
          <p:cNvPr id="4" name="TextBox 3">
            <a:extLst>
              <a:ext uri="{FF2B5EF4-FFF2-40B4-BE49-F238E27FC236}">
                <a16:creationId xmlns:a16="http://schemas.microsoft.com/office/drawing/2014/main" id="{7800AA25-0F98-738D-F7FF-EFC6CA9ADFAE}"/>
              </a:ext>
            </a:extLst>
          </p:cNvPr>
          <p:cNvSpPr txBox="1"/>
          <p:nvPr/>
        </p:nvSpPr>
        <p:spPr>
          <a:xfrm>
            <a:off x="0" y="5380672"/>
            <a:ext cx="11011541" cy="1477328"/>
          </a:xfrm>
          <a:prstGeom prst="rect">
            <a:avLst/>
          </a:prstGeom>
          <a:noFill/>
        </p:spPr>
        <p:txBody>
          <a:bodyPr wrap="none" rtlCol="0">
            <a:spAutoFit/>
          </a:bodyPr>
          <a:lstStyle/>
          <a:p>
            <a:r>
              <a:rPr lang="en-US" dirty="0"/>
              <a:t>Shipping Dashboard provides details how different shipping companies are performing by providing following :</a:t>
            </a:r>
          </a:p>
          <a:p>
            <a:pPr marL="342900" indent="-342900">
              <a:buAutoNum type="arabicPeriod"/>
            </a:pPr>
            <a:r>
              <a:rPr lang="en-US" dirty="0"/>
              <a:t>Average Shipping duration, it provides which shipping company is fastest in delivering the product.</a:t>
            </a:r>
          </a:p>
          <a:p>
            <a:pPr marL="342900" indent="-342900">
              <a:buAutoNum type="arabicPeriod"/>
            </a:pPr>
            <a:r>
              <a:rPr lang="en-US" dirty="0"/>
              <a:t>Total orders handled by the shipping company and total sales it made.</a:t>
            </a:r>
          </a:p>
          <a:p>
            <a:pPr marL="342900" indent="-342900">
              <a:buAutoNum type="arabicPeriod"/>
            </a:pPr>
            <a:r>
              <a:rPr lang="en-US" dirty="0"/>
              <a:t>Market share of shippers, it shows the demand of shipping company in market.</a:t>
            </a:r>
            <a:endParaRPr lang="en-IN" dirty="0"/>
          </a:p>
          <a:p>
            <a:pPr marL="342900" indent="-342900">
              <a:buAutoNum type="arabicPeriod"/>
            </a:pPr>
            <a:r>
              <a:rPr lang="en-IN" dirty="0"/>
              <a:t>Total freight of shippers in different countries.</a:t>
            </a:r>
          </a:p>
        </p:txBody>
      </p:sp>
    </p:spTree>
    <p:extLst>
      <p:ext uri="{BB962C8B-B14F-4D97-AF65-F5344CB8AC3E}">
        <p14:creationId xmlns:p14="http://schemas.microsoft.com/office/powerpoint/2010/main" val="1801499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76763-D5FA-3973-DE90-C5866FACF6CC}"/>
              </a:ext>
            </a:extLst>
          </p:cNvPr>
          <p:cNvPicPr>
            <a:picLocks noChangeAspect="1"/>
          </p:cNvPicPr>
          <p:nvPr/>
        </p:nvPicPr>
        <p:blipFill>
          <a:blip r:embed="rId2"/>
          <a:srcRect l="13866" t="19536" r="17850" b="12248"/>
          <a:stretch>
            <a:fillRect/>
          </a:stretch>
        </p:blipFill>
        <p:spPr>
          <a:xfrm>
            <a:off x="0" y="0"/>
            <a:ext cx="12192000" cy="5424055"/>
          </a:xfrm>
          <a:prstGeom prst="rect">
            <a:avLst/>
          </a:prstGeom>
        </p:spPr>
      </p:pic>
      <p:sp>
        <p:nvSpPr>
          <p:cNvPr id="4" name="TextBox 3">
            <a:extLst>
              <a:ext uri="{FF2B5EF4-FFF2-40B4-BE49-F238E27FC236}">
                <a16:creationId xmlns:a16="http://schemas.microsoft.com/office/drawing/2014/main" id="{B8945A52-E15F-472E-1577-87D976E2B00F}"/>
              </a:ext>
            </a:extLst>
          </p:cNvPr>
          <p:cNvSpPr txBox="1"/>
          <p:nvPr/>
        </p:nvSpPr>
        <p:spPr>
          <a:xfrm>
            <a:off x="0" y="5434446"/>
            <a:ext cx="11555728" cy="1477328"/>
          </a:xfrm>
          <a:prstGeom prst="rect">
            <a:avLst/>
          </a:prstGeom>
          <a:noFill/>
        </p:spPr>
        <p:txBody>
          <a:bodyPr wrap="none" rtlCol="0">
            <a:spAutoFit/>
          </a:bodyPr>
          <a:lstStyle/>
          <a:p>
            <a:r>
              <a:rPr lang="en-US" dirty="0"/>
              <a:t>Supplier Dashboard helps in understanding about the suppliers :</a:t>
            </a:r>
          </a:p>
          <a:p>
            <a:pPr marL="342900" indent="-342900">
              <a:buAutoNum type="arabicPeriod"/>
            </a:pPr>
            <a:r>
              <a:rPr lang="en-US" dirty="0"/>
              <a:t>Total suppliers for Northwind and the total product they supply to Northwind.</a:t>
            </a:r>
          </a:p>
          <a:p>
            <a:pPr marL="342900" indent="-342900">
              <a:buAutoNum type="arabicPeriod"/>
            </a:pPr>
            <a:r>
              <a:rPr lang="en-US" dirty="0"/>
              <a:t>Total suppliers among different category of products.</a:t>
            </a:r>
          </a:p>
          <a:p>
            <a:pPr marL="342900" indent="-342900">
              <a:buAutoNum type="arabicPeriod"/>
            </a:pPr>
            <a:r>
              <a:rPr lang="en-US" dirty="0"/>
              <a:t>Total sales of different suppliers.</a:t>
            </a:r>
          </a:p>
          <a:p>
            <a:pPr marL="342900" indent="-342900">
              <a:buAutoNum type="arabicPeriod"/>
            </a:pPr>
            <a:r>
              <a:rPr lang="en-US" dirty="0"/>
              <a:t>Total orders handled by different suppliers, it provides the idea that how efficiently a supplier is managing orders.</a:t>
            </a:r>
          </a:p>
        </p:txBody>
      </p:sp>
    </p:spTree>
    <p:extLst>
      <p:ext uri="{BB962C8B-B14F-4D97-AF65-F5344CB8AC3E}">
        <p14:creationId xmlns:p14="http://schemas.microsoft.com/office/powerpoint/2010/main" val="283650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41273-6030-1E54-F31C-640ADC2BBCF6}"/>
              </a:ext>
            </a:extLst>
          </p:cNvPr>
          <p:cNvPicPr>
            <a:picLocks noChangeAspect="1"/>
          </p:cNvPicPr>
          <p:nvPr/>
        </p:nvPicPr>
        <p:blipFill>
          <a:blip r:embed="rId2"/>
          <a:srcRect l="4361" t="20000" r="31802" b="12404"/>
          <a:stretch>
            <a:fillRect/>
          </a:stretch>
        </p:blipFill>
        <p:spPr>
          <a:xfrm>
            <a:off x="0" y="0"/>
            <a:ext cx="8697433" cy="6858000"/>
          </a:xfrm>
          <a:prstGeom prst="rect">
            <a:avLst/>
          </a:prstGeom>
        </p:spPr>
      </p:pic>
      <p:sp>
        <p:nvSpPr>
          <p:cNvPr id="4" name="TextBox 3">
            <a:extLst>
              <a:ext uri="{FF2B5EF4-FFF2-40B4-BE49-F238E27FC236}">
                <a16:creationId xmlns:a16="http://schemas.microsoft.com/office/drawing/2014/main" id="{79013857-AB60-AA44-0087-36DB4AAF6A1A}"/>
              </a:ext>
            </a:extLst>
          </p:cNvPr>
          <p:cNvSpPr txBox="1"/>
          <p:nvPr/>
        </p:nvSpPr>
        <p:spPr>
          <a:xfrm>
            <a:off x="8995145" y="1148315"/>
            <a:ext cx="2636873"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t>Number of different </a:t>
            </a:r>
          </a:p>
          <a:p>
            <a:r>
              <a:rPr lang="en-US" sz="2000" b="1" dirty="0"/>
              <a:t>products supplied </a:t>
            </a:r>
          </a:p>
          <a:p>
            <a:r>
              <a:rPr lang="en-US" sz="2000" b="1" dirty="0"/>
              <a:t>by Suppliers </a:t>
            </a:r>
          </a:p>
        </p:txBody>
      </p:sp>
    </p:spTree>
    <p:extLst>
      <p:ext uri="{BB962C8B-B14F-4D97-AF65-F5344CB8AC3E}">
        <p14:creationId xmlns:p14="http://schemas.microsoft.com/office/powerpoint/2010/main" val="360128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DFD860-C1EA-6CDB-BBE5-5103CC5E33FF}"/>
              </a:ext>
            </a:extLst>
          </p:cNvPr>
          <p:cNvSpPr/>
          <p:nvPr/>
        </p:nvSpPr>
        <p:spPr>
          <a:xfrm>
            <a:off x="4223848" y="2413337"/>
            <a:ext cx="4069548" cy="1015663"/>
          </a:xfrm>
          <a:prstGeom prst="rect">
            <a:avLst/>
          </a:prstGeom>
          <a:noFill/>
        </p:spPr>
        <p:txBody>
          <a:bodyPr wrap="square" lIns="91440" tIns="45720" rIns="91440" bIns="45720">
            <a:spAutoFit/>
          </a:bodyPr>
          <a:lstStyle/>
          <a:p>
            <a:pPr algn="ctr"/>
            <a:r>
              <a:rPr lang="en-US" sz="6000" b="1" dirty="0">
                <a:ln w="22225">
                  <a:solidFill>
                    <a:schemeClr val="accent2"/>
                  </a:solidFill>
                  <a:prstDash val="solid"/>
                </a:ln>
                <a:solidFill>
                  <a:schemeClr val="accent2">
                    <a:lumMod val="40000"/>
                    <a:lumOff val="60000"/>
                  </a:schemeClr>
                </a:solidFill>
              </a:rPr>
              <a:t>Thank You</a:t>
            </a:r>
          </a:p>
        </p:txBody>
      </p:sp>
    </p:spTree>
    <p:extLst>
      <p:ext uri="{BB962C8B-B14F-4D97-AF65-F5344CB8AC3E}">
        <p14:creationId xmlns:p14="http://schemas.microsoft.com/office/powerpoint/2010/main" val="2833450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BC0150-AA69-6CE8-01F5-5202744E4CF3}"/>
              </a:ext>
            </a:extLst>
          </p:cNvPr>
          <p:cNvSpPr txBox="1"/>
          <p:nvPr/>
        </p:nvSpPr>
        <p:spPr>
          <a:xfrm>
            <a:off x="-51955" y="0"/>
            <a:ext cx="12011891" cy="6832640"/>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Dataset Description</a:t>
            </a:r>
          </a:p>
          <a:p>
            <a:r>
              <a:rPr lang="en-US" sz="2000" dirty="0">
                <a:latin typeface="Calibri" panose="020F0502020204030204" pitchFamily="34" charset="0"/>
                <a:cs typeface="Calibri" panose="020F0502020204030204" pitchFamily="34" charset="0"/>
              </a:rPr>
              <a:t>The Northwind database contains the sales data for a fictitious company called “Northwind Traders,” which imports and exports specialty foods from around the world.</a:t>
            </a:r>
          </a:p>
          <a:p>
            <a:endParaRPr lang="en-US" dirty="0"/>
          </a:p>
          <a:p>
            <a:r>
              <a:rPr lang="en-US" sz="2000" b="1" u="sng" dirty="0">
                <a:latin typeface="Calibri" panose="020F0502020204030204" pitchFamily="34" charset="0"/>
                <a:cs typeface="Calibri" panose="020F0502020204030204" pitchFamily="34" charset="0"/>
              </a:rPr>
              <a:t>Table Explanations</a:t>
            </a:r>
          </a:p>
          <a:p>
            <a:r>
              <a:rPr lang="en-US" sz="2000" b="1" dirty="0">
                <a:latin typeface="Calibri" panose="020F0502020204030204" pitchFamily="34" charset="0"/>
                <a:cs typeface="Calibri" panose="020F0502020204030204" pitchFamily="34" charset="0"/>
              </a:rPr>
              <a:t>Customers Table</a:t>
            </a:r>
          </a:p>
          <a:p>
            <a:r>
              <a:rPr lang="en-US" sz="2000" dirty="0">
                <a:latin typeface="Calibri" panose="020F0502020204030204" pitchFamily="34" charset="0"/>
                <a:cs typeface="Calibri" panose="020F0502020204030204" pitchFamily="34" charset="0"/>
              </a:rPr>
              <a:t>This table stores information about the company's customers. It includes fields for customer ID, company name, contact name, contact title, address, city, region, postal code, country, phone, and fax.</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Employees Table</a:t>
            </a:r>
          </a:p>
          <a:p>
            <a:r>
              <a:rPr lang="en-US" sz="2000" dirty="0">
                <a:latin typeface="Calibri" panose="020F0502020204030204" pitchFamily="34" charset="0"/>
                <a:cs typeface="Calibri" panose="020F0502020204030204" pitchFamily="34" charset="0"/>
              </a:rPr>
              <a:t>This table stores information about the company's employees. It includes fields for employee ID, last name, first name, title, title of courtesy, birth date, hire date, address, city, region, postal code, country, home phone, extension, photo, notes, reports to, and photo path.</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Orders Table</a:t>
            </a:r>
          </a:p>
          <a:p>
            <a:r>
              <a:rPr lang="en-US" sz="2000" dirty="0">
                <a:latin typeface="Calibri" panose="020F0502020204030204" pitchFamily="34" charset="0"/>
                <a:cs typeface="Calibri" panose="020F0502020204030204" pitchFamily="34" charset="0"/>
              </a:rPr>
              <a:t>This table stores information about the company's orders. It includes fields for order ID, customer ID, employee ID, order date, required date, shipped date, ship via, freight, ship name, ship address, ship city, ship region, ship postal code, and ship country.</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Order Details Table</a:t>
            </a:r>
          </a:p>
          <a:p>
            <a:r>
              <a:rPr lang="en-US" sz="2000" dirty="0">
                <a:latin typeface="Calibri" panose="020F0502020204030204" pitchFamily="34" charset="0"/>
                <a:cs typeface="Calibri" panose="020F0502020204030204" pitchFamily="34" charset="0"/>
              </a:rPr>
              <a:t>This table stores detailed information about the items within each order. It includes fields for order ID, product ID, unit price, quantity, and discount.</a:t>
            </a:r>
          </a:p>
        </p:txBody>
      </p:sp>
    </p:spTree>
    <p:extLst>
      <p:ext uri="{BB962C8B-B14F-4D97-AF65-F5344CB8AC3E}">
        <p14:creationId xmlns:p14="http://schemas.microsoft.com/office/powerpoint/2010/main" val="402271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A3D727-9A20-FA6A-70F6-DC92D5481084}"/>
              </a:ext>
            </a:extLst>
          </p:cNvPr>
          <p:cNvSpPr txBox="1"/>
          <p:nvPr/>
        </p:nvSpPr>
        <p:spPr>
          <a:xfrm>
            <a:off x="0" y="0"/>
            <a:ext cx="12192000" cy="5324535"/>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Products Table</a:t>
            </a:r>
          </a:p>
          <a:p>
            <a:r>
              <a:rPr lang="en-US" sz="2000" dirty="0">
                <a:latin typeface="Calibri" panose="020F0502020204030204" pitchFamily="34" charset="0"/>
                <a:cs typeface="Calibri" panose="020F0502020204030204" pitchFamily="34" charset="0"/>
              </a:rPr>
              <a:t>This table stores information about the company's products. It includes fields for product ID, product name, supplier ID, category ID, quantity per unit, unit price, units in stock, units on order, reorder level, and whether the product is discontinued.</a:t>
            </a:r>
            <a:endParaRPr lang="en-US" sz="2000" b="1" dirty="0">
              <a:latin typeface="Calibri" panose="020F0502020204030204" pitchFamily="34" charset="0"/>
              <a:cs typeface="Calibri" panose="020F0502020204030204" pitchFamily="34" charset="0"/>
            </a:endParaRP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Suppliers Table</a:t>
            </a:r>
          </a:p>
          <a:p>
            <a:r>
              <a:rPr lang="en-US" sz="2000" dirty="0">
                <a:latin typeface="Calibri" panose="020F0502020204030204" pitchFamily="34" charset="0"/>
                <a:cs typeface="Calibri" panose="020F0502020204030204" pitchFamily="34" charset="0"/>
              </a:rPr>
              <a:t>This table stores information about the company's suppliers. It includes fields for supplier ID, company name, contact name, contact title, address, city, region, postal code, country, phone, fax, and home page.</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Shippers Table</a:t>
            </a:r>
          </a:p>
          <a:p>
            <a:r>
              <a:rPr lang="en-US" sz="2000" dirty="0">
                <a:latin typeface="Calibri" panose="020F0502020204030204" pitchFamily="34" charset="0"/>
                <a:cs typeface="Calibri" panose="020F0502020204030204" pitchFamily="34" charset="0"/>
              </a:rPr>
              <a:t>This table stores information about the company's shipping companies. It includes fields for shipper ID, company name, and phone.</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Categories Table</a:t>
            </a:r>
          </a:p>
          <a:p>
            <a:r>
              <a:rPr lang="en-US" sz="2000" dirty="0">
                <a:latin typeface="Calibri" panose="020F0502020204030204" pitchFamily="34" charset="0"/>
                <a:cs typeface="Calibri" panose="020F0502020204030204" pitchFamily="34" charset="0"/>
              </a:rPr>
              <a:t>This table stores information about the product categories. It includes fields for category ID, category name, and description.</a:t>
            </a: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74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0E7F0-3DD6-A4FF-CF80-FD22F63A869B}"/>
              </a:ext>
            </a:extLst>
          </p:cNvPr>
          <p:cNvPicPr>
            <a:picLocks noChangeAspect="1"/>
          </p:cNvPicPr>
          <p:nvPr/>
        </p:nvPicPr>
        <p:blipFill>
          <a:blip r:embed="rId2"/>
          <a:srcRect l="2386" t="19697" r="4631" b="11818"/>
          <a:stretch>
            <a:fillRect/>
          </a:stretch>
        </p:blipFill>
        <p:spPr>
          <a:xfrm>
            <a:off x="-10024" y="553998"/>
            <a:ext cx="12202024" cy="6304001"/>
          </a:xfrm>
          <a:prstGeom prst="rect">
            <a:avLst/>
          </a:prstGeom>
        </p:spPr>
      </p:pic>
      <p:sp>
        <p:nvSpPr>
          <p:cNvPr id="4" name="TextBox 3">
            <a:extLst>
              <a:ext uri="{FF2B5EF4-FFF2-40B4-BE49-F238E27FC236}">
                <a16:creationId xmlns:a16="http://schemas.microsoft.com/office/drawing/2014/main" id="{E3278FD5-68B5-88EB-1F21-716080031563}"/>
              </a:ext>
            </a:extLst>
          </p:cNvPr>
          <p:cNvSpPr txBox="1"/>
          <p:nvPr/>
        </p:nvSpPr>
        <p:spPr>
          <a:xfrm>
            <a:off x="5084366" y="0"/>
            <a:ext cx="2013243" cy="553998"/>
          </a:xfrm>
          <a:prstGeom prst="rect">
            <a:avLst/>
          </a:prstGeom>
          <a:noFill/>
        </p:spPr>
        <p:txBody>
          <a:bodyPr wrap="none" rtlCol="0">
            <a:spAutoFit/>
          </a:bodyPr>
          <a:lstStyle/>
          <a:p>
            <a:r>
              <a:rPr lang="en-US" sz="3000" b="1" u="sng" dirty="0">
                <a:latin typeface="Calibri" panose="020F0502020204030204" pitchFamily="34" charset="0"/>
                <a:cs typeface="Calibri" panose="020F0502020204030204" pitchFamily="34" charset="0"/>
              </a:rPr>
              <a:t>ER Diagram</a:t>
            </a:r>
            <a:endParaRPr lang="en-IN" sz="30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14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0972D0-1479-17CE-72B4-AA67B9160ECC}"/>
              </a:ext>
            </a:extLst>
          </p:cNvPr>
          <p:cNvPicPr>
            <a:picLocks noChangeAspect="1"/>
          </p:cNvPicPr>
          <p:nvPr/>
        </p:nvPicPr>
        <p:blipFill>
          <a:blip r:embed="rId2"/>
          <a:srcRect l="13721" t="19849" r="17756" b="12122"/>
          <a:stretch>
            <a:fillRect/>
          </a:stretch>
        </p:blipFill>
        <p:spPr>
          <a:xfrm>
            <a:off x="10391" y="10391"/>
            <a:ext cx="12192000" cy="6858000"/>
          </a:xfrm>
          <a:prstGeom prst="rect">
            <a:avLst/>
          </a:prstGeom>
        </p:spPr>
      </p:pic>
    </p:spTree>
    <p:extLst>
      <p:ext uri="{BB962C8B-B14F-4D97-AF65-F5344CB8AC3E}">
        <p14:creationId xmlns:p14="http://schemas.microsoft.com/office/powerpoint/2010/main" val="182819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A9584-3CFB-1603-8AB2-6E468F062CC5}"/>
              </a:ext>
            </a:extLst>
          </p:cNvPr>
          <p:cNvPicPr>
            <a:picLocks noChangeAspect="1"/>
          </p:cNvPicPr>
          <p:nvPr/>
        </p:nvPicPr>
        <p:blipFill>
          <a:blip r:embed="rId3"/>
          <a:srcRect l="13722" t="19546" r="17671" b="12121"/>
          <a:stretch>
            <a:fillRect/>
          </a:stretch>
        </p:blipFill>
        <p:spPr>
          <a:xfrm>
            <a:off x="0" y="0"/>
            <a:ext cx="12192000" cy="5285984"/>
          </a:xfrm>
          <a:prstGeom prst="rect">
            <a:avLst/>
          </a:prstGeom>
        </p:spPr>
      </p:pic>
      <p:sp>
        <p:nvSpPr>
          <p:cNvPr id="4" name="TextBox 3">
            <a:extLst>
              <a:ext uri="{FF2B5EF4-FFF2-40B4-BE49-F238E27FC236}">
                <a16:creationId xmlns:a16="http://schemas.microsoft.com/office/drawing/2014/main" id="{A0C5A271-C3F1-6BAB-E2DC-D0214AECA7DA}"/>
              </a:ext>
            </a:extLst>
          </p:cNvPr>
          <p:cNvSpPr txBox="1"/>
          <p:nvPr/>
        </p:nvSpPr>
        <p:spPr>
          <a:xfrm>
            <a:off x="0" y="5380672"/>
            <a:ext cx="7471063" cy="1477328"/>
          </a:xfrm>
          <a:prstGeom prst="rect">
            <a:avLst/>
          </a:prstGeom>
          <a:noFill/>
        </p:spPr>
        <p:txBody>
          <a:bodyPr wrap="square" rtlCol="0">
            <a:spAutoFit/>
          </a:bodyPr>
          <a:lstStyle/>
          <a:p>
            <a:r>
              <a:rPr lang="en-US" dirty="0"/>
              <a:t>Sales Dashboard provides following insights :</a:t>
            </a:r>
          </a:p>
          <a:p>
            <a:pPr marL="342900" indent="-342900">
              <a:buAutoNum type="arabicPeriod"/>
            </a:pPr>
            <a:r>
              <a:rPr lang="en-US" dirty="0"/>
              <a:t>Sales trend which is in increasing order.</a:t>
            </a:r>
          </a:p>
          <a:p>
            <a:pPr marL="342900" indent="-342900">
              <a:buAutoNum type="arabicPeriod"/>
            </a:pPr>
            <a:r>
              <a:rPr lang="en-US" dirty="0"/>
              <a:t>Total Sales of different category and it states that Beverages has the highest sales.</a:t>
            </a:r>
          </a:p>
          <a:p>
            <a:pPr marL="342900" indent="-342900">
              <a:buAutoNum type="arabicPeriod"/>
            </a:pPr>
            <a:r>
              <a:rPr lang="en-US" dirty="0"/>
              <a:t>Total Sales and Total orders along with average order value.</a:t>
            </a:r>
            <a:endParaRPr lang="en-IN" dirty="0"/>
          </a:p>
        </p:txBody>
      </p:sp>
    </p:spTree>
    <p:extLst>
      <p:ext uri="{BB962C8B-B14F-4D97-AF65-F5344CB8AC3E}">
        <p14:creationId xmlns:p14="http://schemas.microsoft.com/office/powerpoint/2010/main" val="62132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EDCD0-85EC-9CFD-FBFE-CCEDC7D30F73}"/>
              </a:ext>
            </a:extLst>
          </p:cNvPr>
          <p:cNvPicPr>
            <a:picLocks noChangeAspect="1"/>
          </p:cNvPicPr>
          <p:nvPr/>
        </p:nvPicPr>
        <p:blipFill>
          <a:blip r:embed="rId2"/>
          <a:srcRect l="4187" t="19535" r="31802" b="12093"/>
          <a:stretch>
            <a:fillRect/>
          </a:stretch>
        </p:blipFill>
        <p:spPr>
          <a:xfrm>
            <a:off x="0" y="0"/>
            <a:ext cx="8698969" cy="6858000"/>
          </a:xfrm>
          <a:prstGeom prst="rect">
            <a:avLst/>
          </a:prstGeom>
        </p:spPr>
      </p:pic>
      <p:sp>
        <p:nvSpPr>
          <p:cNvPr id="4" name="Rectangle: Rounded Corners 3">
            <a:extLst>
              <a:ext uri="{FF2B5EF4-FFF2-40B4-BE49-F238E27FC236}">
                <a16:creationId xmlns:a16="http://schemas.microsoft.com/office/drawing/2014/main" id="{62F4E827-08B1-340A-981D-99D62419BC7D}"/>
              </a:ext>
            </a:extLst>
          </p:cNvPr>
          <p:cNvSpPr/>
          <p:nvPr/>
        </p:nvSpPr>
        <p:spPr>
          <a:xfrm>
            <a:off x="8899451" y="1169581"/>
            <a:ext cx="3157870" cy="17224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Top 15 products with the highest sales</a:t>
            </a:r>
            <a:endParaRPr lang="en-IN" dirty="0"/>
          </a:p>
        </p:txBody>
      </p:sp>
    </p:spTree>
    <p:extLst>
      <p:ext uri="{BB962C8B-B14F-4D97-AF65-F5344CB8AC3E}">
        <p14:creationId xmlns:p14="http://schemas.microsoft.com/office/powerpoint/2010/main" val="146523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BEFED-E281-1A51-2436-7C4A0909ED41}"/>
              </a:ext>
            </a:extLst>
          </p:cNvPr>
          <p:cNvPicPr>
            <a:picLocks noChangeAspect="1"/>
          </p:cNvPicPr>
          <p:nvPr/>
        </p:nvPicPr>
        <p:blipFill>
          <a:blip r:embed="rId2"/>
          <a:srcRect l="13806" t="19849" r="17670" b="12121"/>
          <a:stretch>
            <a:fillRect/>
          </a:stretch>
        </p:blipFill>
        <p:spPr>
          <a:xfrm>
            <a:off x="0" y="0"/>
            <a:ext cx="12192000" cy="5200441"/>
          </a:xfrm>
          <a:prstGeom prst="rect">
            <a:avLst/>
          </a:prstGeom>
        </p:spPr>
      </p:pic>
      <p:sp>
        <p:nvSpPr>
          <p:cNvPr id="5" name="TextBox 4">
            <a:extLst>
              <a:ext uri="{FF2B5EF4-FFF2-40B4-BE49-F238E27FC236}">
                <a16:creationId xmlns:a16="http://schemas.microsoft.com/office/drawing/2014/main" id="{70E00CF1-1242-00A2-E211-96BD06C74D64}"/>
              </a:ext>
            </a:extLst>
          </p:cNvPr>
          <p:cNvSpPr txBox="1"/>
          <p:nvPr/>
        </p:nvSpPr>
        <p:spPr>
          <a:xfrm>
            <a:off x="0" y="5380672"/>
            <a:ext cx="8427948" cy="1477328"/>
          </a:xfrm>
          <a:prstGeom prst="rect">
            <a:avLst/>
          </a:prstGeom>
          <a:noFill/>
        </p:spPr>
        <p:txBody>
          <a:bodyPr wrap="none" rtlCol="0">
            <a:spAutoFit/>
          </a:bodyPr>
          <a:lstStyle/>
          <a:p>
            <a:r>
              <a:rPr lang="en-US" dirty="0"/>
              <a:t>Customer Dashboard helps in understanding the customer trend and behavior like :</a:t>
            </a:r>
          </a:p>
          <a:p>
            <a:pPr marL="342900" indent="-342900">
              <a:buAutoNum type="arabicPeriod"/>
            </a:pPr>
            <a:r>
              <a:rPr lang="en-US" dirty="0"/>
              <a:t>Dividing the customer into three segments based on their order value.</a:t>
            </a:r>
          </a:p>
          <a:p>
            <a:pPr marL="342900" indent="-342900">
              <a:buAutoNum type="arabicPeriod"/>
            </a:pPr>
            <a:r>
              <a:rPr lang="en-US" dirty="0"/>
              <a:t>Analyzing the customers based on the Region and Country.</a:t>
            </a:r>
          </a:p>
          <a:p>
            <a:pPr marL="342900" indent="-342900">
              <a:buAutoNum type="arabicPeriod"/>
            </a:pPr>
            <a:r>
              <a:rPr lang="en-US" dirty="0"/>
              <a:t>Top 10 Customers by their volume.</a:t>
            </a:r>
          </a:p>
          <a:p>
            <a:pPr marL="342900" indent="-342900">
              <a:buAutoNum type="arabicPeriod"/>
            </a:pPr>
            <a:r>
              <a:rPr lang="en-US" dirty="0"/>
              <a:t>Customers name with their order and sales volume.</a:t>
            </a:r>
          </a:p>
        </p:txBody>
      </p:sp>
      <p:pic>
        <p:nvPicPr>
          <p:cNvPr id="4" name="Picture 3">
            <a:extLst>
              <a:ext uri="{FF2B5EF4-FFF2-40B4-BE49-F238E27FC236}">
                <a16:creationId xmlns:a16="http://schemas.microsoft.com/office/drawing/2014/main" id="{0E01C0B9-E817-E286-40DF-C25C4A606903}"/>
              </a:ext>
            </a:extLst>
          </p:cNvPr>
          <p:cNvPicPr>
            <a:picLocks noChangeAspect="1"/>
          </p:cNvPicPr>
          <p:nvPr/>
        </p:nvPicPr>
        <p:blipFill>
          <a:blip r:embed="rId3"/>
          <a:srcRect l="4448" t="19380" r="31889" b="12713"/>
          <a:stretch>
            <a:fillRect/>
          </a:stretch>
        </p:blipFill>
        <p:spPr>
          <a:xfrm>
            <a:off x="3370520" y="627322"/>
            <a:ext cx="4476308" cy="2317898"/>
          </a:xfrm>
          <a:prstGeom prst="rect">
            <a:avLst/>
          </a:prstGeom>
        </p:spPr>
      </p:pic>
    </p:spTree>
    <p:extLst>
      <p:ext uri="{BB962C8B-B14F-4D97-AF65-F5344CB8AC3E}">
        <p14:creationId xmlns:p14="http://schemas.microsoft.com/office/powerpoint/2010/main" val="69472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86662-4312-B815-FFCC-FE256A0E6EF1}"/>
              </a:ext>
            </a:extLst>
          </p:cNvPr>
          <p:cNvPicPr>
            <a:picLocks noChangeAspect="1"/>
          </p:cNvPicPr>
          <p:nvPr/>
        </p:nvPicPr>
        <p:blipFill>
          <a:blip r:embed="rId2"/>
          <a:srcRect l="13806" t="19695" r="17984" b="12122"/>
          <a:stretch>
            <a:fillRect/>
          </a:stretch>
        </p:blipFill>
        <p:spPr>
          <a:xfrm>
            <a:off x="0" y="0"/>
            <a:ext cx="12192000" cy="5349667"/>
          </a:xfrm>
          <a:prstGeom prst="rect">
            <a:avLst/>
          </a:prstGeom>
        </p:spPr>
      </p:pic>
      <p:sp>
        <p:nvSpPr>
          <p:cNvPr id="5" name="TextBox 4">
            <a:extLst>
              <a:ext uri="{FF2B5EF4-FFF2-40B4-BE49-F238E27FC236}">
                <a16:creationId xmlns:a16="http://schemas.microsoft.com/office/drawing/2014/main" id="{ECE52C0D-73B3-79A6-79F5-9AC91A643A01}"/>
              </a:ext>
            </a:extLst>
          </p:cNvPr>
          <p:cNvSpPr txBox="1"/>
          <p:nvPr/>
        </p:nvSpPr>
        <p:spPr>
          <a:xfrm>
            <a:off x="0" y="5657670"/>
            <a:ext cx="10055573" cy="1200329"/>
          </a:xfrm>
          <a:prstGeom prst="rect">
            <a:avLst/>
          </a:prstGeom>
          <a:noFill/>
        </p:spPr>
        <p:txBody>
          <a:bodyPr wrap="none" rtlCol="0">
            <a:spAutoFit/>
          </a:bodyPr>
          <a:lstStyle/>
          <a:p>
            <a:r>
              <a:rPr lang="en-US" dirty="0"/>
              <a:t>Inventory Dashboard helps in effectively maintaining the stocks level by providing following insights :</a:t>
            </a:r>
          </a:p>
          <a:p>
            <a:pPr marL="342900" indent="-342900">
              <a:buAutoNum type="arabicPeriod"/>
            </a:pPr>
            <a:r>
              <a:rPr lang="en-US" dirty="0"/>
              <a:t>Total stocks by Category and how much company have to order.</a:t>
            </a:r>
          </a:p>
          <a:p>
            <a:pPr marL="342900" indent="-342900">
              <a:buAutoNum type="arabicPeriod"/>
            </a:pPr>
            <a:r>
              <a:rPr lang="en-US" dirty="0"/>
              <a:t>Units on order by Category helps the company to maintain its order book.</a:t>
            </a:r>
          </a:p>
          <a:p>
            <a:pPr marL="342900" indent="-342900">
              <a:buAutoNum type="arabicPeriod"/>
            </a:pPr>
            <a:r>
              <a:rPr lang="en-US" dirty="0"/>
              <a:t>Product name with its overall stocks analysis.</a:t>
            </a:r>
            <a:endParaRPr lang="en-IN" dirty="0"/>
          </a:p>
        </p:txBody>
      </p:sp>
    </p:spTree>
    <p:extLst>
      <p:ext uri="{BB962C8B-B14F-4D97-AF65-F5344CB8AC3E}">
        <p14:creationId xmlns:p14="http://schemas.microsoft.com/office/powerpoint/2010/main" val="46393861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1137</TotalTime>
  <Words>837</Words>
  <Application>Microsoft Office PowerPoint</Application>
  <PresentationFormat>Widescreen</PresentationFormat>
  <Paragraphs>73</Paragraphs>
  <Slides>15</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Aptos</vt:lpstr>
      <vt:lpstr>Aptos Display</vt:lpstr>
      <vt:lpstr>Arial</vt:lpstr>
      <vt:lpstr>Calibri</vt:lpstr>
      <vt:lpstr>Century Gothic</vt:lpstr>
      <vt:lpstr>Corbel</vt:lpstr>
      <vt:lpstr>Wingdings 3</vt:lpstr>
      <vt:lpstr>Office Theme</vt:lpstr>
      <vt:lpstr>Ion Boardroom</vt:lpstr>
      <vt:lpstr>Parallax</vt:lpstr>
      <vt:lpstr>1_Ion Boardroom</vt:lpstr>
      <vt:lpstr>Northwind Data  Sales Analysis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shivam chaudhary</dc:creator>
  <cp:lastModifiedBy>shivam chaudhary</cp:lastModifiedBy>
  <cp:revision>1</cp:revision>
  <dcterms:created xsi:type="dcterms:W3CDTF">2025-09-05T05:20:47Z</dcterms:created>
  <dcterms:modified xsi:type="dcterms:W3CDTF">2025-09-07T07:32:05Z</dcterms:modified>
</cp:coreProperties>
</file>